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15"/>
  </p:notesMasterIdLst>
  <p:sldIdLst>
    <p:sldId id="256" r:id="rId5"/>
    <p:sldId id="257" r:id="rId6"/>
    <p:sldId id="259" r:id="rId7"/>
    <p:sldId id="264" r:id="rId8"/>
    <p:sldId id="258" r:id="rId9"/>
    <p:sldId id="265" r:id="rId10"/>
    <p:sldId id="266" r:id="rId11"/>
    <p:sldId id="261" r:id="rId12"/>
    <p:sldId id="262" r:id="rId13"/>
    <p:sldId id="263" r:id="rId1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635"/>
    <a:srgbClr val="FF0D97"/>
    <a:srgbClr val="0000CC"/>
    <a:srgbClr val="9EFF29"/>
    <a:srgbClr val="C80064"/>
    <a:srgbClr val="C33A1F"/>
    <a:srgbClr val="FF2549"/>
    <a:srgbClr val="007033"/>
    <a:srgbClr val="D6370C"/>
    <a:srgbClr val="1D3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49"/>
  </p:normalViewPr>
  <p:slideViewPr>
    <p:cSldViewPr snapToGrid="0">
      <p:cViewPr varScale="1">
        <p:scale>
          <a:sx n="89" d="100"/>
          <a:sy n="89" d="100"/>
        </p:scale>
        <p:origin x="846" y="66"/>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10/11/2023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Jason Veno, I’m right about to graduate from SNHU with a Bachelor’s in Computer Science with a concentration in Software Engineering.  I currently work at a pharmaceutical company as a Manufacturing Data Administrator where I get to oversee and assist with the database, as well as automate various processes by writing macros and scripts.  I am also trained in Mixed Martial Arts in case I have to defend the data from cyber threats.  </a:t>
            </a:r>
          </a:p>
          <a:p>
            <a:endParaRPr lang="en-US" dirty="0"/>
          </a:p>
          <a:p>
            <a:r>
              <a:rPr lang="en-US" dirty="0"/>
              <a:t>This presentation will attempt to articulate the intricacies of cloud development to both technical and nontechnical audiences.  This means that we will delve into everything related to cloud development, from the tools used to the purpose it serves.  This presentation will also attempt to disclose this info to those of us who are well-versed on cloud development, and those who are not.  </a:t>
            </a:r>
            <a:endParaRPr lang="en-US" b="1" dirty="0"/>
          </a:p>
        </p:txBody>
      </p:sp>
      <p:sp>
        <p:nvSpPr>
          <p:cNvPr id="4" name="Slide Number Placeholder 3"/>
          <p:cNvSpPr>
            <a:spLocks noGrp="1"/>
          </p:cNvSpPr>
          <p:nvPr>
            <p:ph type="sldNum" sz="quarter" idx="5"/>
          </p:nvPr>
        </p:nvSpPr>
        <p:spPr/>
        <p:txBody>
          <a:bodyPr/>
          <a:lstStyle/>
          <a:p>
            <a:fld id="{AF533E96-F078-4B3D-A8F4-F1AF21EBC357}" type="slidenum">
              <a:rPr lang="en-US" smtClean="0"/>
              <a:t>2</a:t>
            </a:fld>
            <a:endParaRPr lang="en-US"/>
          </a:p>
        </p:txBody>
      </p:sp>
    </p:spTree>
    <p:extLst>
      <p:ext uri="{BB962C8B-B14F-4D97-AF65-F5344CB8AC3E}">
        <p14:creationId xmlns:p14="http://schemas.microsoft.com/office/powerpoint/2010/main" val="3995505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models used to migrate a full stack application to the cloud include rehosting (which is lifting the stack to the cloud), refactoring (which is rebuilding the stack for cloud capabilities), repurchasing (which is moving the stack to a cloud-native product, usually a SaaS platform), and much more.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Containerization tools bundle an application’s code with all the files needed to run on any infrastructure.  This can be thought of like packing everything on your shelf in a cardboard box, so you can be sure that everything on the shelf stays together when you move.  These tools include Docker, AWS (Amazon Web Services) and more.  </a:t>
            </a:r>
          </a:p>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3</a:t>
            </a:fld>
            <a:endParaRPr lang="en-US"/>
          </a:p>
        </p:txBody>
      </p:sp>
    </p:spTree>
    <p:extLst>
      <p:ext uri="{BB962C8B-B14F-4D97-AF65-F5344CB8AC3E}">
        <p14:creationId xmlns:p14="http://schemas.microsoft.com/office/powerpoint/2010/main" val="60770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“Serverless” means without servers, but that’s not entirely true.  The servers are just in a different location, and are able to be sold in certain increments, which ensures that customers only purchase the exact amount of storage they need, no more and no less.  One example of this is Amazon Simple Storage Service.  </a:t>
            </a:r>
          </a:p>
        </p:txBody>
      </p:sp>
      <p:sp>
        <p:nvSpPr>
          <p:cNvPr id="4" name="Slide Number Placeholder 3"/>
          <p:cNvSpPr>
            <a:spLocks noGrp="1"/>
          </p:cNvSpPr>
          <p:nvPr>
            <p:ph type="sldNum" sz="quarter" idx="5"/>
          </p:nvPr>
        </p:nvSpPr>
        <p:spPr/>
        <p:txBody>
          <a:bodyPr/>
          <a:lstStyle/>
          <a:p>
            <a:fld id="{AF533E96-F078-4B3D-A8F4-F1AF21EBC357}" type="slidenum">
              <a:rPr lang="en-US" smtClean="0"/>
              <a:t>5</a:t>
            </a:fld>
            <a:endParaRPr lang="en-US"/>
          </a:p>
        </p:txBody>
      </p:sp>
    </p:spTree>
    <p:extLst>
      <p:ext uri="{BB962C8B-B14F-4D97-AF65-F5344CB8AC3E}">
        <p14:creationId xmlns:p14="http://schemas.microsoft.com/office/powerpoint/2010/main" val="2992436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Wingdings" panose="05000000000000000000" pitchFamily="2" charset="2"/>
              <a:buNone/>
            </a:pPr>
            <a:r>
              <a:rPr lang="en-US" dirty="0"/>
              <a:t>Serverless API is a scary concept with a surprisingly simplistic application.  It is superior in almost every way, including no longer needing to manage the server, being fully scalable, being less expensive overall, and much more. </a:t>
            </a:r>
            <a:r>
              <a:rPr lang="en-US" sz="1200" dirty="0"/>
              <a:t>Lambda API Logic refers to the use of Lambda functions to handle API requests and return responses, and requires the use of several scripts, including those that scan tables, get records, </a:t>
            </a:r>
            <a:r>
              <a:rPr lang="en-US" sz="1200" dirty="0" err="1"/>
              <a:t>upsert</a:t>
            </a:r>
            <a:r>
              <a:rPr lang="en-US" sz="1200" dirty="0"/>
              <a:t> rows (which means to update or insert the row depending on if it exists or not), and so on.  This is all accomplished by first integrating the frontend with the backend, which is done by implementing the frontend and the backend, defining and testing the API, and connecting the frontend and the backend through the API.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indent="0" algn="l">
              <a:buNone/>
            </a:pPr>
            <a:endParaRPr lang="en-US" sz="1200" dirty="0"/>
          </a:p>
          <a:p>
            <a:pPr marL="0" indent="0" algn="l">
              <a:buNone/>
            </a:pPr>
            <a:endParaRPr lang="en-US" sz="1200" dirty="0"/>
          </a:p>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6</a:t>
            </a:fld>
            <a:endParaRPr lang="en-US"/>
          </a:p>
        </p:txBody>
      </p:sp>
    </p:spTree>
    <p:extLst>
      <p:ext uri="{BB962C8B-B14F-4D97-AF65-F5344CB8AC3E}">
        <p14:creationId xmlns:p14="http://schemas.microsoft.com/office/powerpoint/2010/main" val="269210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MongoDB is document based, while DynamoDB is key-value based.  This leads to differences in data structure, querying, and more.  For example, you can’t query in DynamoDB the same way because key conditions are required.  </a:t>
            </a:r>
          </a:p>
        </p:txBody>
      </p:sp>
      <p:sp>
        <p:nvSpPr>
          <p:cNvPr id="4" name="Slide Number Placeholder 3"/>
          <p:cNvSpPr>
            <a:spLocks noGrp="1"/>
          </p:cNvSpPr>
          <p:nvPr>
            <p:ph type="sldNum" sz="quarter" idx="5"/>
          </p:nvPr>
        </p:nvSpPr>
        <p:spPr/>
        <p:txBody>
          <a:bodyPr/>
          <a:lstStyle/>
          <a:p>
            <a:fld id="{AF533E96-F078-4B3D-A8F4-F1AF21EBC357}" type="slidenum">
              <a:rPr lang="en-US" smtClean="0"/>
              <a:t>7</a:t>
            </a:fld>
            <a:endParaRPr lang="en-US"/>
          </a:p>
        </p:txBody>
      </p:sp>
    </p:spTree>
    <p:extLst>
      <p:ext uri="{BB962C8B-B14F-4D97-AF65-F5344CB8AC3E}">
        <p14:creationId xmlns:p14="http://schemas.microsoft.com/office/powerpoint/2010/main" val="176677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Elasticity refers to an application’s ability to resize itself depending on how its scaled.  This includes resources like </a:t>
            </a:r>
            <a:r>
              <a:rPr lang="en-US" b="0" i="0" dirty="0">
                <a:solidFill>
                  <a:srgbClr val="273239"/>
                </a:solidFill>
                <a:effectLst/>
                <a:latin typeface="Nunito" panose="020F0502020204030204" pitchFamily="2" charset="0"/>
              </a:rPr>
              <a:t>figuring, stockpiling and organization assets.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Pay-for-use model is the model of charging customers for how much storage space they actually use.  This prevents things like overspending, running out of storage, and more.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8</a:t>
            </a:fld>
            <a:endParaRPr lang="en-US"/>
          </a:p>
        </p:txBody>
      </p:sp>
    </p:spTree>
    <p:extLst>
      <p:ext uri="{BB962C8B-B14F-4D97-AF65-F5344CB8AC3E}">
        <p14:creationId xmlns:p14="http://schemas.microsoft.com/office/powerpoint/2010/main" val="229529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keep your cloud app secure, authentication and authorization work well, but the principle of least privilege works best.  This involves simply giving each user the minimum level of access required to perform their given task.  Each role a user could have is defined and separated by their permissions, thus reducing the chances of giving unnecessary access to something.  For further API security, consider gateway authorizers, access management, regular updates, and bucket policies.  </a:t>
            </a:r>
          </a:p>
        </p:txBody>
      </p:sp>
      <p:sp>
        <p:nvSpPr>
          <p:cNvPr id="4" name="Slide Number Placeholder 3"/>
          <p:cNvSpPr>
            <a:spLocks noGrp="1"/>
          </p:cNvSpPr>
          <p:nvPr>
            <p:ph type="sldNum" sz="quarter" idx="5"/>
          </p:nvPr>
        </p:nvSpPr>
        <p:spPr/>
        <p:txBody>
          <a:bodyPr/>
          <a:lstStyle/>
          <a:p>
            <a:fld id="{AF533E96-F078-4B3D-A8F4-F1AF21EBC357}" type="slidenum">
              <a:rPr lang="en-US" smtClean="0"/>
              <a:t>9</a:t>
            </a:fld>
            <a:endParaRPr lang="en-US"/>
          </a:p>
        </p:txBody>
      </p:sp>
    </p:spTree>
    <p:extLst>
      <p:ext uri="{BB962C8B-B14F-4D97-AF65-F5344CB8AC3E}">
        <p14:creationId xmlns:p14="http://schemas.microsoft.com/office/powerpoint/2010/main" val="22194906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dirty="0"/>
              <a:t>I wanted to conclude this presentation by specifying the differences between the serverless model and the pay-for-use model.  The serverless model is a fixed price that can change periodically if the need arises, while the pay-for-use model changes its cost depending on how much storage is used.  Because of this, the serverless model can scale automatically, while the pay-for-use model must be monitored to ensure that scaling is appropriate and customers pay accordingly.  There are a few comparisons to keep in mind as well, such as how both take away the need to manage your own server, both only require application code, and both offer extreme precision during scaling.  Thank you for your time.  </a:t>
            </a:r>
          </a:p>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10</a:t>
            </a:fld>
            <a:endParaRPr lang="en-US"/>
          </a:p>
        </p:txBody>
      </p:sp>
    </p:spTree>
    <p:extLst>
      <p:ext uri="{BB962C8B-B14F-4D97-AF65-F5344CB8AC3E}">
        <p14:creationId xmlns:p14="http://schemas.microsoft.com/office/powerpoint/2010/main" val="35297187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3175" y="1120876"/>
            <a:ext cx="8008376" cy="1710814"/>
          </a:xfrm>
          <a:noFill/>
          <a:effectLst>
            <a:outerShdw blurRad="50800" dist="38100" dir="2700000" algn="tl" rotWithShape="0">
              <a:prstClr val="black">
                <a:alpha val="40000"/>
              </a:prstClr>
            </a:outerShdw>
          </a:effectLst>
        </p:spPr>
        <p:txBody>
          <a:bodyPr>
            <a:normAutofit/>
          </a:bodyPr>
          <a:lstStyle>
            <a:lvl1pPr algn="r">
              <a:defRPr sz="3600">
                <a:solidFill>
                  <a:srgbClr val="00206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678426" y="3709218"/>
            <a:ext cx="8001000" cy="678426"/>
          </a:xfrm>
        </p:spPr>
        <p:txBody>
          <a:bodyPr>
            <a:normAutofit/>
          </a:bodyPr>
          <a:lstStyle>
            <a:lvl1pPr marL="0" indent="0" algn="r">
              <a:buNone/>
              <a:defRPr sz="2800" b="0" i="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10/11/2023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10/11/2023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9824" y="224337"/>
            <a:ext cx="8259098" cy="763526"/>
          </a:xfrm>
        </p:spPr>
        <p:txBody>
          <a:bodyPr>
            <a:normAutofit/>
          </a:bodyPr>
          <a:lstStyle>
            <a:lvl1pPr algn="r">
              <a:defRPr sz="3600" baseline="0">
                <a:solidFill>
                  <a:srgbClr val="00206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63714" y="1415845"/>
            <a:ext cx="8246070" cy="3362630"/>
          </a:xfrm>
        </p:spPr>
        <p:txBody>
          <a:bodyPr/>
          <a:lstStyle>
            <a:lvl1pPr algn="l">
              <a:defRPr sz="2800">
                <a:solidFill>
                  <a:srgbClr val="002060"/>
                </a:solidFill>
              </a:defRPr>
            </a:lvl1pPr>
            <a:lvl2pPr algn="l">
              <a:defRPr>
                <a:solidFill>
                  <a:srgbClr val="002060"/>
                </a:solidFill>
              </a:defRPr>
            </a:lvl2pPr>
            <a:lvl3pPr algn="l">
              <a:defRPr>
                <a:solidFill>
                  <a:srgbClr val="002060"/>
                </a:solidFill>
              </a:defRPr>
            </a:lvl3pPr>
            <a:lvl4pPr algn="l">
              <a:defRPr>
                <a:solidFill>
                  <a:srgbClr val="002060"/>
                </a:solidFill>
              </a:defRPr>
            </a:lvl4pPr>
            <a:lvl5pPr algn="l">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16872" y="406537"/>
            <a:ext cx="6937885" cy="725349"/>
          </a:xfrm>
        </p:spPr>
        <p:txBody>
          <a:bodyPr>
            <a:normAutofit/>
          </a:bodyPr>
          <a:lstStyle>
            <a:lvl1pPr algn="l">
              <a:defRPr sz="3600">
                <a:solidFill>
                  <a:srgbClr val="00206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1718186" y="1143000"/>
            <a:ext cx="6961240" cy="3545497"/>
          </a:xfrm>
        </p:spPr>
        <p:txBody>
          <a:bodyPr/>
          <a:lstStyle>
            <a:lvl1pPr>
              <a:defRPr sz="2800">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10/11/2023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10/11/2023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5318" y="212651"/>
            <a:ext cx="8093365" cy="763525"/>
          </a:xfrm>
        </p:spPr>
        <p:txBody>
          <a:bodyPr>
            <a:normAutofit/>
          </a:bodyPr>
          <a:lstStyle>
            <a:lvl1pPr algn="r">
              <a:defRPr sz="3600" baseline="0">
                <a:solidFill>
                  <a:srgbClr val="00206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22131" y="1530153"/>
            <a:ext cx="4040188" cy="479822"/>
          </a:xfrm>
        </p:spPr>
        <p:txBody>
          <a:bodyPr anchor="b"/>
          <a:lstStyle>
            <a:lvl1pPr marL="0" indent="0" algn="ctr">
              <a:buNone/>
              <a:defRPr sz="2400" b="1">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22131" y="2002550"/>
            <a:ext cx="4040188" cy="2276294"/>
          </a:xfrm>
        </p:spPr>
        <p:txBody>
          <a:bodyPr/>
          <a:lstStyle>
            <a:lvl1pPr algn="ctr">
              <a:defRPr sz="2400">
                <a:solidFill>
                  <a:srgbClr val="002060"/>
                </a:solidFill>
              </a:defRPr>
            </a:lvl1pPr>
            <a:lvl2pPr algn="ctr">
              <a:defRPr sz="2000">
                <a:solidFill>
                  <a:srgbClr val="002060"/>
                </a:solidFill>
              </a:defRPr>
            </a:lvl2pPr>
            <a:lvl3pPr algn="ctr">
              <a:defRPr sz="1800">
                <a:solidFill>
                  <a:srgbClr val="002060"/>
                </a:solidFill>
              </a:defRPr>
            </a:lvl3pPr>
            <a:lvl4pPr algn="ctr">
              <a:defRPr sz="1600">
                <a:solidFill>
                  <a:srgbClr val="002060"/>
                </a:solidFill>
              </a:defRPr>
            </a:lvl4pPr>
            <a:lvl5pPr algn="ctr">
              <a:defRPr sz="1600">
                <a:solidFill>
                  <a:srgbClr val="00206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57252" y="1530153"/>
            <a:ext cx="4041775" cy="479822"/>
          </a:xfrm>
        </p:spPr>
        <p:txBody>
          <a:bodyPr anchor="b"/>
          <a:lstStyle>
            <a:lvl1pPr marL="0" indent="0" algn="ctr">
              <a:buNone/>
              <a:defRPr sz="2400" b="1">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57252" y="2002550"/>
            <a:ext cx="4041775" cy="2276294"/>
          </a:xfrm>
        </p:spPr>
        <p:txBody>
          <a:bodyPr/>
          <a:lstStyle>
            <a:lvl1pPr algn="ctr">
              <a:defRPr sz="2400">
                <a:solidFill>
                  <a:srgbClr val="002060"/>
                </a:solidFill>
              </a:defRPr>
            </a:lvl1pPr>
            <a:lvl2pPr algn="ctr">
              <a:defRPr sz="2000">
                <a:solidFill>
                  <a:srgbClr val="002060"/>
                </a:solidFill>
              </a:defRPr>
            </a:lvl2pPr>
            <a:lvl3pPr algn="ctr">
              <a:defRPr sz="1800">
                <a:solidFill>
                  <a:srgbClr val="002060"/>
                </a:solidFill>
              </a:defRPr>
            </a:lvl3pPr>
            <a:lvl4pPr algn="ctr">
              <a:defRPr sz="1600">
                <a:solidFill>
                  <a:srgbClr val="002060"/>
                </a:solidFill>
              </a:defRPr>
            </a:lvl4pPr>
            <a:lvl5pPr algn="ctr">
              <a:defRPr sz="1600">
                <a:solidFill>
                  <a:srgbClr val="00206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10/11/2023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10/11/2023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10/11/2023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10/11/2023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10/11/2023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5.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5.png"/><Relationship Id="rId5" Type="http://schemas.openxmlformats.org/officeDocument/2006/relationships/image" Target="../media/image8.jp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5.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5127" y="324020"/>
            <a:ext cx="8067368" cy="1755053"/>
          </a:xfrm>
          <a:solidFill>
            <a:schemeClr val="accent1">
              <a:alpha val="40000"/>
            </a:schemeClr>
          </a:solidFill>
        </p:spPr>
        <p:txBody>
          <a:bodyPr>
            <a:normAutofit/>
          </a:bodyPr>
          <a:lstStyle/>
          <a:p>
            <a:r>
              <a:rPr lang="en-US" dirty="0"/>
              <a:t> CS 470 Project Two</a:t>
            </a:r>
            <a:br>
              <a:rPr lang="en-US" dirty="0"/>
            </a:br>
            <a:r>
              <a:rPr lang="en-US" dirty="0"/>
              <a:t>Conference Presentation:</a:t>
            </a:r>
            <a:br>
              <a:rPr lang="en-US" dirty="0"/>
            </a:br>
            <a:r>
              <a:rPr lang="en-US" dirty="0"/>
              <a:t>Cloud Development</a:t>
            </a:r>
          </a:p>
        </p:txBody>
      </p:sp>
      <p:sp>
        <p:nvSpPr>
          <p:cNvPr id="3" name="Subtitle 2"/>
          <p:cNvSpPr>
            <a:spLocks noGrp="1"/>
          </p:cNvSpPr>
          <p:nvPr>
            <p:ph type="subTitle" idx="1"/>
          </p:nvPr>
        </p:nvSpPr>
        <p:spPr>
          <a:xfrm>
            <a:off x="516194" y="3447321"/>
            <a:ext cx="8096864" cy="730043"/>
          </a:xfrm>
        </p:spPr>
        <p:txBody>
          <a:bodyPr/>
          <a:lstStyle/>
          <a:p>
            <a:r>
              <a:rPr lang="en-US" dirty="0"/>
              <a:t>Jason Veno</a:t>
            </a:r>
          </a:p>
        </p:txBody>
      </p:sp>
      <p:sp>
        <p:nvSpPr>
          <p:cNvPr id="4" name="Subtitle 2">
            <a:extLst>
              <a:ext uri="{FF2B5EF4-FFF2-40B4-BE49-F238E27FC236}">
                <a16:creationId xmlns:a16="http://schemas.microsoft.com/office/drawing/2014/main" id="{D90D4CAB-B834-F74A-8181-DAC33FAEF649}"/>
              </a:ext>
            </a:extLst>
          </p:cNvPr>
          <p:cNvSpPr txBox="1">
            <a:spLocks/>
          </p:cNvSpPr>
          <p:nvPr/>
        </p:nvSpPr>
        <p:spPr>
          <a:xfrm>
            <a:off x="516193" y="3956035"/>
            <a:ext cx="8096864" cy="730043"/>
          </a:xfrm>
          <a:prstGeom prst="rect">
            <a:avLst/>
          </a:prstGeom>
        </p:spPr>
        <p:txBody>
          <a:bodyPr vert="horz" lIns="91440" tIns="45720" rIns="91440" bIns="45720" rtlCol="0">
            <a:normAutofit/>
          </a:bodyPr>
          <a:lstStyle>
            <a:lvl1pPr marL="0" indent="0" algn="r" defTabSz="914400" rtl="0" eaLnBrk="1" latinLnBrk="0" hangingPunct="1">
              <a:spcBef>
                <a:spcPct val="20000"/>
              </a:spcBef>
              <a:buFont typeface="Arial" pitchFamily="34" charset="0"/>
              <a:buNone/>
              <a:defRPr sz="2800" b="0" i="0" kern="1200">
                <a:solidFill>
                  <a:schemeClr val="bg1"/>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a:t>October 2023</a:t>
            </a:r>
          </a:p>
        </p:txBody>
      </p:sp>
      <p:pic>
        <p:nvPicPr>
          <p:cNvPr id="7" name="Audio 6">
            <a:hlinkClick r:id="" action="ppaction://media"/>
            <a:extLst>
              <a:ext uri="{FF2B5EF4-FFF2-40B4-BE49-F238E27FC236}">
                <a16:creationId xmlns:a16="http://schemas.microsoft.com/office/drawing/2014/main" id="{37663FFA-8399-2259-EC56-7DA908D4AF05}"/>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37500" t="-55469" r="-137500" b="-55469"/>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363920370"/>
      </p:ext>
    </p:extLst>
  </p:cSld>
  <p:clrMapOvr>
    <a:masterClrMapping/>
  </p:clrMapOvr>
  <mc:AlternateContent xmlns:mc="http://schemas.openxmlformats.org/markup-compatibility/2006">
    <mc:Choice xmlns:p14="http://schemas.microsoft.com/office/powerpoint/2010/main" Requires="p14">
      <p:transition spd="slow" p14:dur="2000" advTm="4855"/>
    </mc:Choice>
    <mc:Fallback>
      <p:transition spd="slow" advTm="48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2E0C3-B7BB-8D4C-AF0F-9CC7682D8A51}"/>
              </a:ext>
            </a:extLst>
          </p:cNvPr>
          <p:cNvSpPr>
            <a:spLocks noGrp="1"/>
          </p:cNvSpPr>
          <p:nvPr>
            <p:ph type="title"/>
          </p:nvPr>
        </p:nvSpPr>
        <p:spPr>
          <a:xfrm>
            <a:off x="1234377" y="86488"/>
            <a:ext cx="7772400" cy="1021556"/>
          </a:xfrm>
        </p:spPr>
        <p:txBody>
          <a:bodyPr>
            <a:normAutofit/>
          </a:bodyPr>
          <a:lstStyle/>
          <a:p>
            <a:pPr algn="r"/>
            <a:r>
              <a:rPr lang="en-US" sz="3200" dirty="0">
                <a:effectLst>
                  <a:outerShdw blurRad="50800" dist="38100" dir="2700000" algn="tl" rotWithShape="0">
                    <a:prstClr val="black">
                      <a:alpha val="40000"/>
                    </a:prstClr>
                  </a:outerShdw>
                </a:effectLst>
              </a:rPr>
              <a:t>Conclusion</a:t>
            </a:r>
          </a:p>
        </p:txBody>
      </p:sp>
      <p:sp>
        <p:nvSpPr>
          <p:cNvPr id="3" name="Text Placeholder 2">
            <a:extLst>
              <a:ext uri="{FF2B5EF4-FFF2-40B4-BE49-F238E27FC236}">
                <a16:creationId xmlns:a16="http://schemas.microsoft.com/office/drawing/2014/main" id="{7C4EABF8-3AD7-2741-95B7-967F9D77161C}"/>
              </a:ext>
            </a:extLst>
          </p:cNvPr>
          <p:cNvSpPr>
            <a:spLocks noGrp="1"/>
          </p:cNvSpPr>
          <p:nvPr>
            <p:ph type="body" idx="1"/>
          </p:nvPr>
        </p:nvSpPr>
        <p:spPr>
          <a:xfrm>
            <a:off x="265113" y="3842580"/>
            <a:ext cx="7772400" cy="1125140"/>
          </a:xfrm>
        </p:spPr>
        <p:txBody>
          <a:bodyPr/>
          <a:lstStyle/>
          <a:p>
            <a:r>
              <a:rPr lang="en-US" dirty="0"/>
              <a:t>Thank you for your time. </a:t>
            </a:r>
          </a:p>
        </p:txBody>
      </p:sp>
      <p:sp>
        <p:nvSpPr>
          <p:cNvPr id="4" name="Content Placeholder 2">
            <a:extLst>
              <a:ext uri="{FF2B5EF4-FFF2-40B4-BE49-F238E27FC236}">
                <a16:creationId xmlns:a16="http://schemas.microsoft.com/office/drawing/2014/main" id="{BC84F4AD-0F18-4FAD-A3BB-59FA5D7E81A6}"/>
              </a:ext>
            </a:extLst>
          </p:cNvPr>
          <p:cNvSpPr txBox="1">
            <a:spLocks/>
          </p:cNvSpPr>
          <p:nvPr/>
        </p:nvSpPr>
        <p:spPr>
          <a:xfrm>
            <a:off x="463714" y="1415845"/>
            <a:ext cx="8246070" cy="3362630"/>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endParaRPr lang="en-US" dirty="0"/>
          </a:p>
        </p:txBody>
      </p:sp>
      <p:sp>
        <p:nvSpPr>
          <p:cNvPr id="5" name="Rectangle 4">
            <a:extLst>
              <a:ext uri="{FF2B5EF4-FFF2-40B4-BE49-F238E27FC236}">
                <a16:creationId xmlns:a16="http://schemas.microsoft.com/office/drawing/2014/main" id="{8A135D3D-FA03-4786-B974-2F39D5B2AA89}"/>
              </a:ext>
            </a:extLst>
          </p:cNvPr>
          <p:cNvSpPr/>
          <p:nvPr/>
        </p:nvSpPr>
        <p:spPr>
          <a:xfrm>
            <a:off x="353002" y="1300920"/>
            <a:ext cx="7952797" cy="3139321"/>
          </a:xfrm>
          <a:prstGeom prst="rect">
            <a:avLst/>
          </a:prstGeom>
        </p:spPr>
        <p:txBody>
          <a:bodyPr wrap="square">
            <a:spAutoFit/>
          </a:bodyPr>
          <a:lstStyle/>
          <a:p>
            <a:pPr marL="285750" indent="-285750">
              <a:buFont typeface="Arial" panose="020B0604020202020204" pitchFamily="34" charset="0"/>
              <a:buChar char="•"/>
            </a:pPr>
            <a:r>
              <a:rPr lang="en-US" dirty="0"/>
              <a:t>Serverless:</a:t>
            </a:r>
          </a:p>
          <a:p>
            <a:pPr marL="285750" indent="-285750">
              <a:buFont typeface="Wingdings" panose="05000000000000000000" pitchFamily="2" charset="2"/>
              <a:buChar char="q"/>
            </a:pPr>
            <a:r>
              <a:rPr lang="en-US" dirty="0"/>
              <a:t>Fixed price (subject to change)</a:t>
            </a:r>
          </a:p>
          <a:p>
            <a:pPr marL="285750" indent="-285750">
              <a:buFont typeface="Wingdings" panose="05000000000000000000" pitchFamily="2" charset="2"/>
              <a:buChar char="q"/>
            </a:pPr>
            <a:r>
              <a:rPr lang="en-US" dirty="0"/>
              <a:t>Can scale automatically</a:t>
            </a:r>
          </a:p>
          <a:p>
            <a:pPr marL="285750" indent="-285750">
              <a:buFont typeface="Arial" panose="020B0604020202020204" pitchFamily="34" charset="0"/>
              <a:buChar char="•"/>
            </a:pPr>
            <a:r>
              <a:rPr lang="en-US" dirty="0"/>
              <a:t>Pay-for-use-model:</a:t>
            </a:r>
          </a:p>
          <a:p>
            <a:pPr marL="285750" indent="-285750">
              <a:buFont typeface="Wingdings" panose="05000000000000000000" pitchFamily="2" charset="2"/>
              <a:buChar char="q"/>
            </a:pPr>
            <a:r>
              <a:rPr lang="en-US" dirty="0"/>
              <a:t>Not a fixed price</a:t>
            </a:r>
          </a:p>
          <a:p>
            <a:pPr marL="285750" indent="-285750">
              <a:buFont typeface="Wingdings" panose="05000000000000000000" pitchFamily="2" charset="2"/>
              <a:buChar char="q"/>
            </a:pPr>
            <a:r>
              <a:rPr lang="en-US" dirty="0"/>
              <a:t>Must be configured when customer needs change</a:t>
            </a:r>
          </a:p>
          <a:p>
            <a:pPr marL="285750" indent="-285750">
              <a:buFont typeface="Arial" panose="020B0604020202020204" pitchFamily="34" charset="0"/>
              <a:buChar char="•"/>
            </a:pPr>
            <a:r>
              <a:rPr lang="en-US" dirty="0"/>
              <a:t>Comparisons:</a:t>
            </a:r>
          </a:p>
          <a:p>
            <a:pPr marL="285750" indent="-285750">
              <a:buFont typeface="Wingdings" panose="05000000000000000000" pitchFamily="2" charset="2"/>
              <a:buChar char="q"/>
            </a:pPr>
            <a:r>
              <a:rPr lang="en-US" dirty="0"/>
              <a:t>Both take away the need to manage your own server</a:t>
            </a:r>
          </a:p>
          <a:p>
            <a:pPr marL="285750" indent="-285750">
              <a:buFont typeface="Wingdings" panose="05000000000000000000" pitchFamily="2" charset="2"/>
              <a:buChar char="q"/>
            </a:pPr>
            <a:r>
              <a:rPr lang="en-US" dirty="0"/>
              <a:t>Both only require application code</a:t>
            </a:r>
          </a:p>
          <a:p>
            <a:pPr marL="285750" indent="-285750">
              <a:buFont typeface="Wingdings" panose="05000000000000000000" pitchFamily="2" charset="2"/>
              <a:buChar char="q"/>
            </a:pPr>
            <a:r>
              <a:rPr lang="en-US" dirty="0"/>
              <a:t>Both offer extreme precision during scaling</a:t>
            </a:r>
          </a:p>
          <a:p>
            <a:endParaRPr lang="en-US" dirty="0"/>
          </a:p>
        </p:txBody>
      </p:sp>
      <p:pic>
        <p:nvPicPr>
          <p:cNvPr id="6" name="Audio 5">
            <a:hlinkClick r:id="" action="ppaction://media"/>
            <a:extLst>
              <a:ext uri="{FF2B5EF4-FFF2-40B4-BE49-F238E27FC236}">
                <a16:creationId xmlns:a16="http://schemas.microsoft.com/office/drawing/2014/main" id="{3ECEB2C6-5161-7F45-D0C6-DBE7EE88F5A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7500" t="-55469" r="-137500" b="-55469"/>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1073989541"/>
      </p:ext>
    </p:extLst>
  </p:cSld>
  <p:clrMapOvr>
    <a:masterClrMapping/>
  </p:clrMapOvr>
  <mc:AlternateContent xmlns:mc="http://schemas.openxmlformats.org/markup-compatibility/2006">
    <mc:Choice xmlns:p14="http://schemas.microsoft.com/office/powerpoint/2010/main" Requires="p14">
      <p:transition spd="slow" p14:dur="2000" advTm="49058"/>
    </mc:Choice>
    <mc:Fallback>
      <p:transition spd="slow" advTm="490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Overview</a:t>
            </a:r>
          </a:p>
        </p:txBody>
      </p:sp>
      <p:sp>
        <p:nvSpPr>
          <p:cNvPr id="3" name="Content Placeholder 2"/>
          <p:cNvSpPr>
            <a:spLocks noGrp="1"/>
          </p:cNvSpPr>
          <p:nvPr>
            <p:ph idx="1"/>
          </p:nvPr>
        </p:nvSpPr>
        <p:spPr/>
        <p:txBody>
          <a:bodyPr/>
          <a:lstStyle/>
          <a:p>
            <a:r>
              <a:rPr lang="en-US" dirty="0"/>
              <a:t>Jason Veno: SNHU Computer Science Major, current Manufacturing Data Administrator, trains in Mixed Martial Arts.  </a:t>
            </a:r>
          </a:p>
          <a:p>
            <a:r>
              <a:rPr lang="en-US" dirty="0"/>
              <a:t>This presentation will attempt to articulate the intricacies of cloud development to both technical and nontechnical audiences.</a:t>
            </a:r>
            <a:endParaRPr lang="en-US" b="1" dirty="0"/>
          </a:p>
          <a:p>
            <a:pPr marL="0" indent="0">
              <a:buNone/>
            </a:pPr>
            <a:endParaRPr lang="en-US" dirty="0"/>
          </a:p>
          <a:p>
            <a:endParaRPr lang="en-US" dirty="0"/>
          </a:p>
          <a:p>
            <a:endParaRPr lang="en-US" dirty="0"/>
          </a:p>
        </p:txBody>
      </p:sp>
      <p:pic>
        <p:nvPicPr>
          <p:cNvPr id="6" name="Audio 5">
            <a:hlinkClick r:id="" action="ppaction://media"/>
            <a:extLst>
              <a:ext uri="{FF2B5EF4-FFF2-40B4-BE49-F238E27FC236}">
                <a16:creationId xmlns:a16="http://schemas.microsoft.com/office/drawing/2014/main" id="{E120209F-14D4-E61A-BC8E-AF3B6F31114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7500" t="-55469" r="-137500" b="-55469"/>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4103309497"/>
      </p:ext>
    </p:extLst>
  </p:cSld>
  <p:clrMapOvr>
    <a:masterClrMapping/>
  </p:clrMapOvr>
  <mc:AlternateContent xmlns:mc="http://schemas.openxmlformats.org/markup-compatibility/2006">
    <mc:Choice xmlns:p14="http://schemas.microsoft.com/office/powerpoint/2010/main" Requires="p14">
      <p:transition spd="slow" p14:dur="2000" advTm="43711"/>
    </mc:Choice>
    <mc:Fallback>
      <p:transition spd="slow" advTm="437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r"/>
            <a:r>
              <a:rPr lang="en-US" dirty="0"/>
              <a:t>Containerization</a:t>
            </a:r>
          </a:p>
        </p:txBody>
      </p:sp>
      <p:sp>
        <p:nvSpPr>
          <p:cNvPr id="5" name="Content Placeholder 4"/>
          <p:cNvSpPr>
            <a:spLocks noGrp="1"/>
          </p:cNvSpPr>
          <p:nvPr>
            <p:ph idx="1"/>
          </p:nvPr>
        </p:nvSpPr>
        <p:spPr>
          <a:xfrm>
            <a:off x="1998602" y="1131886"/>
            <a:ext cx="6961240" cy="3545497"/>
          </a:xfrm>
        </p:spPr>
        <p:txBody>
          <a:bodyPr/>
          <a:lstStyle/>
          <a:p>
            <a:r>
              <a:rPr lang="en-US" dirty="0"/>
              <a:t>The models used to migrate a full stack application to the cloud include rehosting, refactoring, repurchasing, and more.  </a:t>
            </a:r>
          </a:p>
          <a:p>
            <a:r>
              <a:rPr lang="en-US" dirty="0"/>
              <a:t>Containerization tools bundle an application’s code with all the files needed to run on any infrastructure.  They include Docker, AWS and more.  </a:t>
            </a:r>
          </a:p>
        </p:txBody>
      </p:sp>
      <p:pic>
        <p:nvPicPr>
          <p:cNvPr id="2" name="Audio 1">
            <a:hlinkClick r:id="" action="ppaction://media"/>
            <a:extLst>
              <a:ext uri="{FF2B5EF4-FFF2-40B4-BE49-F238E27FC236}">
                <a16:creationId xmlns:a16="http://schemas.microsoft.com/office/drawing/2014/main" id="{71F155E2-6147-29BE-58BE-15270EEE74A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7500" t="-55469" r="-137500" b="-55469"/>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1101633878"/>
      </p:ext>
    </p:extLst>
  </p:cSld>
  <p:clrMapOvr>
    <a:masterClrMapping/>
  </p:clrMapOvr>
  <mc:AlternateContent xmlns:mc="http://schemas.openxmlformats.org/markup-compatibility/2006">
    <mc:Choice xmlns:p14="http://schemas.microsoft.com/office/powerpoint/2010/main" Requires="p14">
      <p:transition spd="slow" p14:dur="2000" advTm="22679"/>
    </mc:Choice>
    <mc:Fallback>
      <p:transition spd="slow" advTm="226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r"/>
            <a:r>
              <a:rPr lang="en-US" dirty="0"/>
              <a:t>Orchestration</a:t>
            </a:r>
          </a:p>
        </p:txBody>
      </p:sp>
      <p:sp>
        <p:nvSpPr>
          <p:cNvPr id="5" name="Content Placeholder 4"/>
          <p:cNvSpPr>
            <a:spLocks noGrp="1"/>
          </p:cNvSpPr>
          <p:nvPr>
            <p:ph idx="1"/>
          </p:nvPr>
        </p:nvSpPr>
        <p:spPr/>
        <p:txBody>
          <a:bodyPr/>
          <a:lstStyle/>
          <a:p>
            <a:pPr marL="0" indent="0">
              <a:buNone/>
            </a:pPr>
            <a:r>
              <a:rPr lang="en-US" dirty="0"/>
              <a:t>Docker Compose is an intuitive tool that allows you to containerize and share multi-container applications via YAML files.  </a:t>
            </a:r>
          </a:p>
        </p:txBody>
      </p:sp>
      <p:pic>
        <p:nvPicPr>
          <p:cNvPr id="2" name="Picture 1">
            <a:extLst>
              <a:ext uri="{FF2B5EF4-FFF2-40B4-BE49-F238E27FC236}">
                <a16:creationId xmlns:a16="http://schemas.microsoft.com/office/drawing/2014/main" id="{023BEDE2-3B91-E6BD-37F7-4840C67CE67C}"/>
              </a:ext>
            </a:extLst>
          </p:cNvPr>
          <p:cNvPicPr>
            <a:picLocks noChangeAspect="1"/>
          </p:cNvPicPr>
          <p:nvPr/>
        </p:nvPicPr>
        <p:blipFill>
          <a:blip r:embed="rId4"/>
          <a:stretch>
            <a:fillRect/>
          </a:stretch>
        </p:blipFill>
        <p:spPr>
          <a:xfrm>
            <a:off x="2095423" y="2481803"/>
            <a:ext cx="4735683" cy="2661697"/>
          </a:xfrm>
          <a:prstGeom prst="rect">
            <a:avLst/>
          </a:prstGeom>
        </p:spPr>
      </p:pic>
      <p:pic>
        <p:nvPicPr>
          <p:cNvPr id="3" name="Audio 2">
            <a:hlinkClick r:id="" action="ppaction://media"/>
            <a:extLst>
              <a:ext uri="{FF2B5EF4-FFF2-40B4-BE49-F238E27FC236}">
                <a16:creationId xmlns:a16="http://schemas.microsoft.com/office/drawing/2014/main" id="{1D812271-843B-A7FB-4363-4478B8BC4A5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7500" t="-55469" r="-137500" b="-55469"/>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537783423"/>
      </p:ext>
    </p:extLst>
  </p:cSld>
  <p:clrMapOvr>
    <a:masterClrMapping/>
  </p:clrMapOvr>
  <mc:AlternateContent xmlns:mc="http://schemas.openxmlformats.org/markup-compatibility/2006">
    <mc:Choice xmlns:p14="http://schemas.microsoft.com/office/powerpoint/2010/main" Requires="p14">
      <p:transition spd="slow" p14:dur="2000" advTm="16037"/>
    </mc:Choice>
    <mc:Fallback>
      <p:transition spd="slow" advTm="160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The Serverless Cloud</a:t>
            </a:r>
          </a:p>
        </p:txBody>
      </p:sp>
      <p:sp>
        <p:nvSpPr>
          <p:cNvPr id="6" name="Content Placeholder 5"/>
          <p:cNvSpPr>
            <a:spLocks noGrp="1"/>
          </p:cNvSpPr>
          <p:nvPr>
            <p:ph sz="half" idx="2"/>
          </p:nvPr>
        </p:nvSpPr>
        <p:spPr>
          <a:xfrm>
            <a:off x="525317" y="1976425"/>
            <a:ext cx="8093365" cy="917382"/>
          </a:xfrm>
        </p:spPr>
        <p:txBody>
          <a:bodyPr>
            <a:normAutofit fontScale="70000" lnSpcReduction="20000"/>
          </a:bodyPr>
          <a:lstStyle/>
          <a:p>
            <a:pPr algn="l"/>
            <a:r>
              <a:rPr lang="en-US" sz="1800" dirty="0"/>
              <a:t>Serverless is a cloud-native development model that allows developers to build and run applications without having to manage servers, allowing for the “servers” to automatically scale up and down as needed.  </a:t>
            </a:r>
          </a:p>
          <a:p>
            <a:pPr algn="l"/>
            <a:r>
              <a:rPr lang="en-US" sz="1800" dirty="0"/>
              <a:t>Amazon Simple Storage Service (Amazon S3) is an object storage service that allows users to store and retrieve large amounts of data in a variety of ways.  </a:t>
            </a:r>
          </a:p>
        </p:txBody>
      </p:sp>
      <p:sp>
        <p:nvSpPr>
          <p:cNvPr id="7" name="Text Placeholder 6">
            <a:extLst>
              <a:ext uri="{FF2B5EF4-FFF2-40B4-BE49-F238E27FC236}">
                <a16:creationId xmlns:a16="http://schemas.microsoft.com/office/drawing/2014/main" id="{75C5E173-249F-416B-B3E9-1559BEC384DE}"/>
              </a:ext>
            </a:extLst>
          </p:cNvPr>
          <p:cNvSpPr>
            <a:spLocks noGrp="1"/>
          </p:cNvSpPr>
          <p:nvPr>
            <p:ph type="body" idx="1"/>
          </p:nvPr>
        </p:nvSpPr>
        <p:spPr>
          <a:xfrm>
            <a:off x="875422" y="1496603"/>
            <a:ext cx="4040188" cy="479822"/>
          </a:xfrm>
        </p:spPr>
        <p:txBody>
          <a:bodyPr/>
          <a:lstStyle/>
          <a:p>
            <a:pPr algn="l"/>
            <a:r>
              <a:rPr lang="en-US" dirty="0"/>
              <a:t>Serverless</a:t>
            </a:r>
          </a:p>
        </p:txBody>
      </p:sp>
      <p:pic>
        <p:nvPicPr>
          <p:cNvPr id="2" name="Picture 1">
            <a:extLst>
              <a:ext uri="{FF2B5EF4-FFF2-40B4-BE49-F238E27FC236}">
                <a16:creationId xmlns:a16="http://schemas.microsoft.com/office/drawing/2014/main" id="{A2DE3998-F85C-EFBE-79F5-0147735DADC0}"/>
              </a:ext>
            </a:extLst>
          </p:cNvPr>
          <p:cNvPicPr>
            <a:picLocks noChangeAspect="1"/>
          </p:cNvPicPr>
          <p:nvPr/>
        </p:nvPicPr>
        <p:blipFill>
          <a:blip r:embed="rId5"/>
          <a:stretch>
            <a:fillRect/>
          </a:stretch>
        </p:blipFill>
        <p:spPr>
          <a:xfrm>
            <a:off x="2551906" y="2758659"/>
            <a:ext cx="4040188" cy="2270793"/>
          </a:xfrm>
          <a:prstGeom prst="rect">
            <a:avLst/>
          </a:prstGeom>
        </p:spPr>
      </p:pic>
      <p:pic>
        <p:nvPicPr>
          <p:cNvPr id="3" name="Audio 2">
            <a:hlinkClick r:id="" action="ppaction://media"/>
            <a:extLst>
              <a:ext uri="{FF2B5EF4-FFF2-40B4-BE49-F238E27FC236}">
                <a16:creationId xmlns:a16="http://schemas.microsoft.com/office/drawing/2014/main" id="{0FE8A80F-319F-4D9B-0548-329B0843A90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7500" t="-55469" r="-137500" b="-55469"/>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4170783713"/>
      </p:ext>
    </p:extLst>
  </p:cSld>
  <p:clrMapOvr>
    <a:masterClrMapping/>
  </p:clrMapOvr>
  <mc:AlternateContent xmlns:mc="http://schemas.openxmlformats.org/markup-compatibility/2006">
    <mc:Choice xmlns:p14="http://schemas.microsoft.com/office/powerpoint/2010/main" Requires="p14">
      <p:transition spd="slow" p14:dur="2000" advTm="34801"/>
    </mc:Choice>
    <mc:Fallback>
      <p:transition spd="slow" advTm="348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The Serverless Cloud</a:t>
            </a:r>
          </a:p>
        </p:txBody>
      </p:sp>
      <p:sp>
        <p:nvSpPr>
          <p:cNvPr id="7" name="Text Placeholder 6"/>
          <p:cNvSpPr>
            <a:spLocks noGrp="1"/>
          </p:cNvSpPr>
          <p:nvPr>
            <p:ph type="body" sz="quarter" idx="3"/>
          </p:nvPr>
        </p:nvSpPr>
        <p:spPr>
          <a:xfrm>
            <a:off x="442191" y="1592714"/>
            <a:ext cx="2786743" cy="479822"/>
          </a:xfrm>
        </p:spPr>
        <p:txBody>
          <a:bodyPr>
            <a:normAutofit/>
          </a:bodyPr>
          <a:lstStyle/>
          <a:p>
            <a:r>
              <a:rPr lang="en-US" dirty="0"/>
              <a:t>API &amp; Lambda</a:t>
            </a:r>
          </a:p>
        </p:txBody>
      </p:sp>
      <p:sp>
        <p:nvSpPr>
          <p:cNvPr id="8" name="Content Placeholder 7"/>
          <p:cNvSpPr>
            <a:spLocks noGrp="1"/>
          </p:cNvSpPr>
          <p:nvPr>
            <p:ph sz="quarter" idx="4"/>
          </p:nvPr>
        </p:nvSpPr>
        <p:spPr>
          <a:xfrm>
            <a:off x="525318" y="2072536"/>
            <a:ext cx="7930193" cy="2736132"/>
          </a:xfrm>
        </p:spPr>
        <p:txBody>
          <a:bodyPr>
            <a:normAutofit fontScale="62500" lnSpcReduction="20000"/>
          </a:bodyPr>
          <a:lstStyle/>
          <a:p>
            <a:pPr marL="0" indent="0" algn="l">
              <a:buNone/>
            </a:pPr>
            <a:r>
              <a:rPr lang="en-US" sz="1800" dirty="0"/>
              <a:t>Serverless API Advantages:</a:t>
            </a:r>
          </a:p>
          <a:p>
            <a:pPr algn="l">
              <a:buFont typeface="Wingdings" panose="05000000000000000000" pitchFamily="2" charset="2"/>
              <a:buChar char="q"/>
            </a:pPr>
            <a:r>
              <a:rPr lang="en-US" sz="1800" dirty="0"/>
              <a:t>No server Management</a:t>
            </a:r>
          </a:p>
          <a:p>
            <a:pPr algn="l">
              <a:buFont typeface="Wingdings" panose="05000000000000000000" pitchFamily="2" charset="2"/>
              <a:buChar char="q"/>
            </a:pPr>
            <a:r>
              <a:rPr lang="en-US" sz="1800" dirty="0"/>
              <a:t>Scalable</a:t>
            </a:r>
          </a:p>
          <a:p>
            <a:pPr algn="l">
              <a:buFont typeface="Wingdings" panose="05000000000000000000" pitchFamily="2" charset="2"/>
              <a:buChar char="q"/>
            </a:pPr>
            <a:r>
              <a:rPr lang="en-US" sz="1800" dirty="0"/>
              <a:t>Less expensive</a:t>
            </a:r>
          </a:p>
          <a:p>
            <a:pPr algn="l">
              <a:buFont typeface="Wingdings" panose="05000000000000000000" pitchFamily="2" charset="2"/>
              <a:buChar char="q"/>
            </a:pPr>
            <a:r>
              <a:rPr lang="en-US" sz="1800" dirty="0"/>
              <a:t>Much more</a:t>
            </a:r>
          </a:p>
          <a:p>
            <a:pPr marL="0" indent="0" algn="l">
              <a:buNone/>
            </a:pPr>
            <a:endParaRPr lang="en-US" sz="1800" dirty="0"/>
          </a:p>
          <a:p>
            <a:pPr marL="0" indent="0" algn="l">
              <a:buNone/>
            </a:pPr>
            <a:r>
              <a:rPr lang="en-US" sz="1800" dirty="0"/>
              <a:t>Lambda API Logic refers to the use of Lambda functions to handle API requests and return responses.</a:t>
            </a:r>
          </a:p>
          <a:p>
            <a:pPr marL="0" indent="0" algn="l">
              <a:buNone/>
            </a:pPr>
            <a:endParaRPr lang="en-US" sz="1800" dirty="0"/>
          </a:p>
          <a:p>
            <a:pPr marL="0" indent="0" algn="l">
              <a:buNone/>
            </a:pPr>
            <a:r>
              <a:rPr lang="en-US" sz="1800" dirty="0"/>
              <a:t>Scripts include those that scan tables, get records, </a:t>
            </a:r>
            <a:r>
              <a:rPr lang="en-US" sz="1800" dirty="0" err="1"/>
              <a:t>upsert</a:t>
            </a:r>
            <a:r>
              <a:rPr lang="en-US" sz="1800" dirty="0"/>
              <a:t> rows, etc.  </a:t>
            </a:r>
          </a:p>
          <a:p>
            <a:pPr marL="0" indent="0" algn="l">
              <a:buNone/>
            </a:pPr>
            <a:endParaRPr lang="en-US" sz="1800" dirty="0"/>
          </a:p>
          <a:p>
            <a:pPr marL="0" indent="0" algn="l">
              <a:buNone/>
            </a:pPr>
            <a:r>
              <a:rPr lang="en-US" sz="1800" dirty="0"/>
              <a:t>To integrate the frontend with the backend, you must:</a:t>
            </a:r>
          </a:p>
          <a:p>
            <a:pPr algn="l">
              <a:buFont typeface="Wingdings" panose="05000000000000000000" pitchFamily="2" charset="2"/>
              <a:buChar char="q"/>
            </a:pPr>
            <a:r>
              <a:rPr lang="en-US" sz="1800" dirty="0"/>
              <a:t>Implement the frontend and the backend</a:t>
            </a:r>
          </a:p>
          <a:p>
            <a:pPr algn="l">
              <a:buFont typeface="Wingdings" panose="05000000000000000000" pitchFamily="2" charset="2"/>
              <a:buChar char="q"/>
            </a:pPr>
            <a:r>
              <a:rPr lang="en-US" sz="1800" dirty="0"/>
              <a:t>Define and test the API </a:t>
            </a:r>
          </a:p>
          <a:p>
            <a:pPr algn="l">
              <a:buFont typeface="Wingdings" panose="05000000000000000000" pitchFamily="2" charset="2"/>
              <a:buChar char="q"/>
            </a:pPr>
            <a:r>
              <a:rPr lang="en-US" sz="1800" dirty="0"/>
              <a:t>Connect the frontend and the backend via the API</a:t>
            </a:r>
          </a:p>
        </p:txBody>
      </p:sp>
      <p:pic>
        <p:nvPicPr>
          <p:cNvPr id="2" name="Audio 1">
            <a:hlinkClick r:id="" action="ppaction://media"/>
            <a:extLst>
              <a:ext uri="{FF2B5EF4-FFF2-40B4-BE49-F238E27FC236}">
                <a16:creationId xmlns:a16="http://schemas.microsoft.com/office/drawing/2014/main" id="{CB90423C-9E42-8486-635A-55ADC0C2CD8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7500" t="-55469" r="-137500" b="-55469"/>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1153563915"/>
      </p:ext>
    </p:extLst>
  </p:cSld>
  <p:clrMapOvr>
    <a:masterClrMapping/>
  </p:clrMapOvr>
  <mc:AlternateContent xmlns:mc="http://schemas.openxmlformats.org/markup-compatibility/2006">
    <mc:Choice xmlns:p14="http://schemas.microsoft.com/office/powerpoint/2010/main" Requires="p14">
      <p:transition spd="slow" p14:dur="2000" advTm="45744"/>
    </mc:Choice>
    <mc:Fallback>
      <p:transition spd="slow" advTm="457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The Serverless Cloud</a:t>
            </a:r>
          </a:p>
        </p:txBody>
      </p:sp>
      <p:sp>
        <p:nvSpPr>
          <p:cNvPr id="9" name="Text Placeholder 4">
            <a:extLst>
              <a:ext uri="{FF2B5EF4-FFF2-40B4-BE49-F238E27FC236}">
                <a16:creationId xmlns:a16="http://schemas.microsoft.com/office/drawing/2014/main" id="{36210530-5CE0-F74C-A0F3-72C9EFE756BD}"/>
              </a:ext>
            </a:extLst>
          </p:cNvPr>
          <p:cNvSpPr txBox="1">
            <a:spLocks/>
          </p:cNvSpPr>
          <p:nvPr/>
        </p:nvSpPr>
        <p:spPr>
          <a:xfrm>
            <a:off x="263039" y="1550652"/>
            <a:ext cx="2351699" cy="479822"/>
          </a:xfrm>
          <a:prstGeom prst="rect">
            <a:avLst/>
          </a:prstGeom>
        </p:spPr>
        <p:txBody>
          <a:bodyPr vert="horz" lIns="91440" tIns="45720" rIns="91440" bIns="45720" rtlCol="0" anchor="b">
            <a:normAutofit/>
          </a:bodyPr>
          <a:lstStyle>
            <a:lvl1pPr marL="0" indent="0" algn="ctr" defTabSz="914400" rtl="0" eaLnBrk="1" latinLnBrk="0" hangingPunct="1">
              <a:spcBef>
                <a:spcPct val="20000"/>
              </a:spcBef>
              <a:buFont typeface="Arial" pitchFamily="34" charset="0"/>
              <a:buNone/>
              <a:defRPr sz="2400" b="1" kern="1200">
                <a:solidFill>
                  <a:srgbClr val="002060"/>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dirty="0"/>
              <a:t>Database</a:t>
            </a:r>
          </a:p>
        </p:txBody>
      </p:sp>
      <p:sp>
        <p:nvSpPr>
          <p:cNvPr id="10" name="Content Placeholder 5">
            <a:extLst>
              <a:ext uri="{FF2B5EF4-FFF2-40B4-BE49-F238E27FC236}">
                <a16:creationId xmlns:a16="http://schemas.microsoft.com/office/drawing/2014/main" id="{44874B83-EADC-3044-85A5-11893100D0C6}"/>
              </a:ext>
            </a:extLst>
          </p:cNvPr>
          <p:cNvSpPr txBox="1">
            <a:spLocks/>
          </p:cNvSpPr>
          <p:nvPr/>
        </p:nvSpPr>
        <p:spPr>
          <a:xfrm>
            <a:off x="422365" y="2030474"/>
            <a:ext cx="7911143" cy="2062555"/>
          </a:xfrm>
          <a:prstGeom prst="rect">
            <a:avLst/>
          </a:prstGeom>
        </p:spPr>
        <p:txBody>
          <a:bodyPr vert="horz" lIns="91440" tIns="45720" rIns="91440" bIns="45720" rtlCol="0">
            <a:normAutofit/>
          </a:bodyPr>
          <a:lstStyle>
            <a:lvl1pPr marL="342900" indent="-342900" algn="ctr" defTabSz="914400" rtl="0" eaLnBrk="1" latinLnBrk="0" hangingPunct="1">
              <a:spcBef>
                <a:spcPct val="20000"/>
              </a:spcBef>
              <a:buFont typeface="Arial" pitchFamily="34" charset="0"/>
              <a:buChar char="•"/>
              <a:defRPr sz="2400" kern="1200">
                <a:solidFill>
                  <a:srgbClr val="002060"/>
                </a:solidFill>
                <a:latin typeface="+mn-lt"/>
                <a:ea typeface="+mn-ea"/>
                <a:cs typeface="+mn-cs"/>
              </a:defRPr>
            </a:lvl1pPr>
            <a:lvl2pPr marL="742950" indent="-285750" algn="ctr" defTabSz="914400" rtl="0" eaLnBrk="1" latinLnBrk="0" hangingPunct="1">
              <a:spcBef>
                <a:spcPct val="20000"/>
              </a:spcBef>
              <a:buFont typeface="Arial" pitchFamily="34" charset="0"/>
              <a:buChar char="–"/>
              <a:defRPr sz="2000" kern="1200">
                <a:solidFill>
                  <a:srgbClr val="002060"/>
                </a:solidFill>
                <a:latin typeface="+mn-lt"/>
                <a:ea typeface="+mn-ea"/>
                <a:cs typeface="+mn-cs"/>
              </a:defRPr>
            </a:lvl2pPr>
            <a:lvl3pPr marL="1143000" indent="-228600" algn="ctr" defTabSz="914400" rtl="0" eaLnBrk="1" latinLnBrk="0" hangingPunct="1">
              <a:spcBef>
                <a:spcPct val="20000"/>
              </a:spcBef>
              <a:buFont typeface="Arial" pitchFamily="34" charset="0"/>
              <a:buChar char="•"/>
              <a:defRPr sz="1800" kern="1200">
                <a:solidFill>
                  <a:srgbClr val="002060"/>
                </a:solidFill>
                <a:latin typeface="+mn-lt"/>
                <a:ea typeface="+mn-ea"/>
                <a:cs typeface="+mn-cs"/>
              </a:defRPr>
            </a:lvl3pPr>
            <a:lvl4pPr marL="1600200" indent="-228600" algn="ctr" defTabSz="914400" rtl="0" eaLnBrk="1" latinLnBrk="0" hangingPunct="1">
              <a:spcBef>
                <a:spcPct val="20000"/>
              </a:spcBef>
              <a:buFont typeface="Arial" pitchFamily="34" charset="0"/>
              <a:buChar char="–"/>
              <a:defRPr sz="1600" kern="1200">
                <a:solidFill>
                  <a:srgbClr val="002060"/>
                </a:solidFill>
                <a:latin typeface="+mn-lt"/>
                <a:ea typeface="+mn-ea"/>
                <a:cs typeface="+mn-cs"/>
              </a:defRPr>
            </a:lvl4pPr>
            <a:lvl5pPr marL="2057400" indent="-228600" algn="ctr" defTabSz="914400" rtl="0" eaLnBrk="1" latinLnBrk="0" hangingPunct="1">
              <a:spcBef>
                <a:spcPct val="20000"/>
              </a:spcBef>
              <a:buFont typeface="Arial" pitchFamily="34" charset="0"/>
              <a:buChar char="»"/>
              <a:defRPr sz="16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lgn="l">
              <a:buNone/>
            </a:pPr>
            <a:r>
              <a:rPr lang="en-US" sz="1800" dirty="0"/>
              <a:t>Differences between MongoDB and DynamoDB:</a:t>
            </a:r>
          </a:p>
          <a:p>
            <a:pPr algn="l">
              <a:buFont typeface="Wingdings" panose="05000000000000000000" pitchFamily="2" charset="2"/>
              <a:buChar char="q"/>
            </a:pPr>
            <a:r>
              <a:rPr lang="en-US" sz="1800" dirty="0"/>
              <a:t>MongoDB is document-based</a:t>
            </a:r>
          </a:p>
          <a:p>
            <a:pPr algn="l">
              <a:buFont typeface="Wingdings" panose="05000000000000000000" pitchFamily="2" charset="2"/>
              <a:buChar char="q"/>
            </a:pPr>
            <a:r>
              <a:rPr lang="en-US" sz="1800" dirty="0"/>
              <a:t>DynamoDB is key-value based</a:t>
            </a:r>
          </a:p>
          <a:p>
            <a:pPr marL="0" indent="0" algn="l">
              <a:buNone/>
            </a:pPr>
            <a:r>
              <a:rPr lang="en-US" sz="1800" dirty="0"/>
              <a:t>Queries differ between the two: MongoDB allows queries like Find() to filter specific data, while DynamoDB requires key conditions. </a:t>
            </a:r>
          </a:p>
        </p:txBody>
      </p:sp>
      <p:pic>
        <p:nvPicPr>
          <p:cNvPr id="2" name="Audio 1">
            <a:hlinkClick r:id="" action="ppaction://media"/>
            <a:extLst>
              <a:ext uri="{FF2B5EF4-FFF2-40B4-BE49-F238E27FC236}">
                <a16:creationId xmlns:a16="http://schemas.microsoft.com/office/drawing/2014/main" id="{DA03FA6B-1B7C-9759-579A-A6426D23A0D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7500" t="-55469" r="-137500" b="-55469"/>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235968559"/>
      </p:ext>
    </p:extLst>
  </p:cSld>
  <p:clrMapOvr>
    <a:masterClrMapping/>
  </p:clrMapOvr>
  <mc:AlternateContent xmlns:mc="http://schemas.openxmlformats.org/markup-compatibility/2006">
    <mc:Choice xmlns:p14="http://schemas.microsoft.com/office/powerpoint/2010/main" Requires="p14">
      <p:transition spd="slow" p14:dur="2000" advTm="22674"/>
    </mc:Choice>
    <mc:Fallback>
      <p:transition spd="slow" advTm="226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tx1"/>
                </a:solidFill>
              </a:rPr>
              <a:t>Cloud-Based </a:t>
            </a:r>
            <a:br>
              <a:rPr lang="en-US" dirty="0">
                <a:solidFill>
                  <a:schemeClr val="tx1"/>
                </a:solidFill>
              </a:rPr>
            </a:br>
            <a:r>
              <a:rPr lang="en-US" dirty="0"/>
              <a:t>Development Principles</a:t>
            </a:r>
          </a:p>
        </p:txBody>
      </p:sp>
      <p:sp>
        <p:nvSpPr>
          <p:cNvPr id="3" name="Content Placeholder 2"/>
          <p:cNvSpPr>
            <a:spLocks noGrp="1"/>
          </p:cNvSpPr>
          <p:nvPr>
            <p:ph idx="1"/>
          </p:nvPr>
        </p:nvSpPr>
        <p:spPr>
          <a:xfrm>
            <a:off x="463714" y="1415845"/>
            <a:ext cx="8245208" cy="1585539"/>
          </a:xfrm>
        </p:spPr>
        <p:txBody>
          <a:bodyPr>
            <a:normAutofit fontScale="92500" lnSpcReduction="20000"/>
          </a:bodyPr>
          <a:lstStyle/>
          <a:p>
            <a:r>
              <a:rPr lang="en-US" dirty="0"/>
              <a:t>Elasticity refers to an application’s ability to resize itself depending on how its scaled.  </a:t>
            </a:r>
          </a:p>
          <a:p>
            <a:r>
              <a:rPr lang="en-US" dirty="0"/>
              <a:t>Pay-for-use model is the model of charging customers for how much storage space they actually use.  </a:t>
            </a:r>
          </a:p>
          <a:p>
            <a:pPr marL="0" indent="0">
              <a:buNone/>
            </a:pPr>
            <a:endParaRPr lang="en-US" dirty="0"/>
          </a:p>
          <a:p>
            <a:endParaRPr lang="en-US" dirty="0"/>
          </a:p>
          <a:p>
            <a:endParaRPr lang="en-US" dirty="0"/>
          </a:p>
        </p:txBody>
      </p:sp>
      <p:pic>
        <p:nvPicPr>
          <p:cNvPr id="5" name="Picture 4" descr="Capacity vs Usage (Traditional Data Center) graph. The X axis is &quot;Time&quot; and the Y axis is &quot;Computer Power&quot;. A blue line representing &quot;Planned Capacity&quot; goes up at regular intervals. A red line representing &quot;Actual Usage&quot; is more smooth. A dip in Actual Usage is labeled &quot;waste&quot;. A plateau in &quot;Planned Capacity&quot; is labeled &quot;Customer dissatisfaction&quot;. ">
            <a:extLst>
              <a:ext uri="{FF2B5EF4-FFF2-40B4-BE49-F238E27FC236}">
                <a16:creationId xmlns:a16="http://schemas.microsoft.com/office/drawing/2014/main" id="{42F5C989-4359-F443-9F01-2743C38817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7745" y="3001384"/>
            <a:ext cx="2818504" cy="2113878"/>
          </a:xfrm>
          <a:prstGeom prst="rect">
            <a:avLst/>
          </a:prstGeom>
        </p:spPr>
      </p:pic>
      <p:pic>
        <p:nvPicPr>
          <p:cNvPr id="4" name="Audio 3">
            <a:hlinkClick r:id="" action="ppaction://media"/>
            <a:extLst>
              <a:ext uri="{FF2B5EF4-FFF2-40B4-BE49-F238E27FC236}">
                <a16:creationId xmlns:a16="http://schemas.microsoft.com/office/drawing/2014/main" id="{276D79A8-84B8-8A3A-09D5-ABBDD5A20C9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7500" t="-55469" r="-137500" b="-55469"/>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3626748915"/>
      </p:ext>
    </p:extLst>
  </p:cSld>
  <p:clrMapOvr>
    <a:masterClrMapping/>
  </p:clrMapOvr>
  <mc:AlternateContent xmlns:mc="http://schemas.openxmlformats.org/markup-compatibility/2006">
    <mc:Choice xmlns:p14="http://schemas.microsoft.com/office/powerpoint/2010/main" Requires="p14">
      <p:transition spd="slow" p14:dur="2000" advTm="26133"/>
    </mc:Choice>
    <mc:Fallback>
      <p:transition spd="slow" advTm="261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Securing Your Cloud App</a:t>
            </a:r>
          </a:p>
        </p:txBody>
      </p:sp>
      <p:sp>
        <p:nvSpPr>
          <p:cNvPr id="5" name="Text Placeholder 4"/>
          <p:cNvSpPr>
            <a:spLocks noGrp="1"/>
          </p:cNvSpPr>
          <p:nvPr>
            <p:ph type="body" idx="1"/>
          </p:nvPr>
        </p:nvSpPr>
        <p:spPr>
          <a:xfrm>
            <a:off x="184672" y="1530153"/>
            <a:ext cx="2351700" cy="479822"/>
          </a:xfrm>
        </p:spPr>
        <p:txBody>
          <a:bodyPr>
            <a:normAutofit/>
          </a:bodyPr>
          <a:lstStyle/>
          <a:p>
            <a:r>
              <a:rPr lang="en-US" dirty="0"/>
              <a:t>Access</a:t>
            </a:r>
          </a:p>
        </p:txBody>
      </p:sp>
      <p:sp>
        <p:nvSpPr>
          <p:cNvPr id="6" name="Content Placeholder 5"/>
          <p:cNvSpPr>
            <a:spLocks noGrp="1"/>
          </p:cNvSpPr>
          <p:nvPr>
            <p:ph sz="half" idx="2"/>
          </p:nvPr>
        </p:nvSpPr>
        <p:spPr>
          <a:xfrm>
            <a:off x="184672" y="2002550"/>
            <a:ext cx="2612955" cy="1894536"/>
          </a:xfrm>
        </p:spPr>
        <p:txBody>
          <a:bodyPr>
            <a:normAutofit/>
          </a:bodyPr>
          <a:lstStyle/>
          <a:p>
            <a:pPr algn="l"/>
            <a:r>
              <a:rPr lang="en-US" sz="1800" dirty="0"/>
              <a:t>Authentication and Authorization</a:t>
            </a:r>
          </a:p>
          <a:p>
            <a:pPr algn="l"/>
            <a:r>
              <a:rPr lang="en-US" sz="1800" dirty="0"/>
              <a:t>Principle of Least Privilege</a:t>
            </a:r>
          </a:p>
          <a:p>
            <a:pPr algn="l"/>
            <a:endParaRPr lang="en-US" sz="1800" dirty="0"/>
          </a:p>
        </p:txBody>
      </p:sp>
      <p:sp>
        <p:nvSpPr>
          <p:cNvPr id="7" name="Text Placeholder 6"/>
          <p:cNvSpPr>
            <a:spLocks noGrp="1"/>
          </p:cNvSpPr>
          <p:nvPr>
            <p:ph type="body" sz="quarter" idx="3"/>
          </p:nvPr>
        </p:nvSpPr>
        <p:spPr>
          <a:xfrm>
            <a:off x="2797628" y="1558077"/>
            <a:ext cx="2786743" cy="479822"/>
          </a:xfrm>
        </p:spPr>
        <p:txBody>
          <a:bodyPr>
            <a:normAutofit/>
          </a:bodyPr>
          <a:lstStyle/>
          <a:p>
            <a:r>
              <a:rPr lang="en-US" dirty="0"/>
              <a:t>Policies</a:t>
            </a:r>
          </a:p>
        </p:txBody>
      </p:sp>
      <p:sp>
        <p:nvSpPr>
          <p:cNvPr id="8" name="Content Placeholder 7"/>
          <p:cNvSpPr>
            <a:spLocks noGrp="1"/>
          </p:cNvSpPr>
          <p:nvPr>
            <p:ph sz="quarter" idx="4"/>
          </p:nvPr>
        </p:nvSpPr>
        <p:spPr>
          <a:xfrm>
            <a:off x="2797628" y="2002550"/>
            <a:ext cx="2786743" cy="1774793"/>
          </a:xfrm>
        </p:spPr>
        <p:txBody>
          <a:bodyPr>
            <a:normAutofit/>
          </a:bodyPr>
          <a:lstStyle/>
          <a:p>
            <a:pPr algn="l"/>
            <a:r>
              <a:rPr lang="en-US" sz="1800" dirty="0"/>
              <a:t>Roles are created and defined by their permissions</a:t>
            </a:r>
          </a:p>
          <a:p>
            <a:pPr marL="0" indent="0" algn="l">
              <a:buNone/>
            </a:pPr>
            <a:endParaRPr lang="en-US" sz="1800" dirty="0"/>
          </a:p>
        </p:txBody>
      </p:sp>
      <p:sp>
        <p:nvSpPr>
          <p:cNvPr id="9" name="Text Placeholder 4">
            <a:extLst>
              <a:ext uri="{FF2B5EF4-FFF2-40B4-BE49-F238E27FC236}">
                <a16:creationId xmlns:a16="http://schemas.microsoft.com/office/drawing/2014/main" id="{36210530-5CE0-F74C-A0F3-72C9EFE756BD}"/>
              </a:ext>
            </a:extLst>
          </p:cNvPr>
          <p:cNvSpPr txBox="1">
            <a:spLocks/>
          </p:cNvSpPr>
          <p:nvPr/>
        </p:nvSpPr>
        <p:spPr>
          <a:xfrm>
            <a:off x="6117771" y="1530153"/>
            <a:ext cx="2351699" cy="479822"/>
          </a:xfrm>
          <a:prstGeom prst="rect">
            <a:avLst/>
          </a:prstGeom>
        </p:spPr>
        <p:txBody>
          <a:bodyPr vert="horz" lIns="91440" tIns="45720" rIns="91440" bIns="45720" rtlCol="0" anchor="b">
            <a:normAutofit/>
          </a:bodyPr>
          <a:lstStyle>
            <a:lvl1pPr marL="0" indent="0" algn="ctr" defTabSz="914400" rtl="0" eaLnBrk="1" latinLnBrk="0" hangingPunct="1">
              <a:spcBef>
                <a:spcPct val="20000"/>
              </a:spcBef>
              <a:buFont typeface="Arial" pitchFamily="34" charset="0"/>
              <a:buNone/>
              <a:defRPr sz="2400" b="1" kern="1200">
                <a:solidFill>
                  <a:srgbClr val="002060"/>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dirty="0"/>
              <a:t>API Security</a:t>
            </a:r>
          </a:p>
        </p:txBody>
      </p:sp>
      <p:sp>
        <p:nvSpPr>
          <p:cNvPr id="10" name="Content Placeholder 5">
            <a:extLst>
              <a:ext uri="{FF2B5EF4-FFF2-40B4-BE49-F238E27FC236}">
                <a16:creationId xmlns:a16="http://schemas.microsoft.com/office/drawing/2014/main" id="{44874B83-EADC-3044-85A5-11893100D0C6}"/>
              </a:ext>
            </a:extLst>
          </p:cNvPr>
          <p:cNvSpPr txBox="1">
            <a:spLocks/>
          </p:cNvSpPr>
          <p:nvPr/>
        </p:nvSpPr>
        <p:spPr>
          <a:xfrm>
            <a:off x="6117771" y="2002550"/>
            <a:ext cx="2500912" cy="2062555"/>
          </a:xfrm>
          <a:prstGeom prst="rect">
            <a:avLst/>
          </a:prstGeom>
        </p:spPr>
        <p:txBody>
          <a:bodyPr vert="horz" lIns="91440" tIns="45720" rIns="91440" bIns="45720" rtlCol="0">
            <a:normAutofit fontScale="85000" lnSpcReduction="10000"/>
          </a:bodyPr>
          <a:lstStyle>
            <a:lvl1pPr marL="342900" indent="-342900" algn="ctr" defTabSz="914400" rtl="0" eaLnBrk="1" latinLnBrk="0" hangingPunct="1">
              <a:spcBef>
                <a:spcPct val="20000"/>
              </a:spcBef>
              <a:buFont typeface="Arial" pitchFamily="34" charset="0"/>
              <a:buChar char="•"/>
              <a:defRPr sz="2400" kern="1200">
                <a:solidFill>
                  <a:srgbClr val="002060"/>
                </a:solidFill>
                <a:latin typeface="+mn-lt"/>
                <a:ea typeface="+mn-ea"/>
                <a:cs typeface="+mn-cs"/>
              </a:defRPr>
            </a:lvl1pPr>
            <a:lvl2pPr marL="742950" indent="-285750" algn="ctr" defTabSz="914400" rtl="0" eaLnBrk="1" latinLnBrk="0" hangingPunct="1">
              <a:spcBef>
                <a:spcPct val="20000"/>
              </a:spcBef>
              <a:buFont typeface="Arial" pitchFamily="34" charset="0"/>
              <a:buChar char="–"/>
              <a:defRPr sz="2000" kern="1200">
                <a:solidFill>
                  <a:srgbClr val="002060"/>
                </a:solidFill>
                <a:latin typeface="+mn-lt"/>
                <a:ea typeface="+mn-ea"/>
                <a:cs typeface="+mn-cs"/>
              </a:defRPr>
            </a:lvl2pPr>
            <a:lvl3pPr marL="1143000" indent="-228600" algn="ctr" defTabSz="914400" rtl="0" eaLnBrk="1" latinLnBrk="0" hangingPunct="1">
              <a:spcBef>
                <a:spcPct val="20000"/>
              </a:spcBef>
              <a:buFont typeface="Arial" pitchFamily="34" charset="0"/>
              <a:buChar char="•"/>
              <a:defRPr sz="1800" kern="1200">
                <a:solidFill>
                  <a:srgbClr val="002060"/>
                </a:solidFill>
                <a:latin typeface="+mn-lt"/>
                <a:ea typeface="+mn-ea"/>
                <a:cs typeface="+mn-cs"/>
              </a:defRPr>
            </a:lvl3pPr>
            <a:lvl4pPr marL="1600200" indent="-228600" algn="ctr" defTabSz="914400" rtl="0" eaLnBrk="1" latinLnBrk="0" hangingPunct="1">
              <a:spcBef>
                <a:spcPct val="20000"/>
              </a:spcBef>
              <a:buFont typeface="Arial" pitchFamily="34" charset="0"/>
              <a:buChar char="–"/>
              <a:defRPr sz="1600" kern="1200">
                <a:solidFill>
                  <a:srgbClr val="002060"/>
                </a:solidFill>
                <a:latin typeface="+mn-lt"/>
                <a:ea typeface="+mn-ea"/>
                <a:cs typeface="+mn-cs"/>
              </a:defRPr>
            </a:lvl4pPr>
            <a:lvl5pPr marL="2057400" indent="-228600" algn="ctr" defTabSz="914400" rtl="0" eaLnBrk="1" latinLnBrk="0" hangingPunct="1">
              <a:spcBef>
                <a:spcPct val="20000"/>
              </a:spcBef>
              <a:buFont typeface="Arial" pitchFamily="34" charset="0"/>
              <a:buChar char="»"/>
              <a:defRPr sz="16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algn="l"/>
            <a:r>
              <a:rPr lang="en-US" sz="1800" dirty="0"/>
              <a:t>API Gateway authorizers and Access Management all allow for optimal security</a:t>
            </a:r>
          </a:p>
          <a:p>
            <a:pPr algn="l"/>
            <a:r>
              <a:rPr lang="en-US" sz="1800" dirty="0"/>
              <a:t>Regular updates also help</a:t>
            </a:r>
          </a:p>
          <a:p>
            <a:pPr algn="l"/>
            <a:r>
              <a:rPr lang="en-US" sz="1800" dirty="0"/>
              <a:t>Bucket policies can make all the difference</a:t>
            </a:r>
          </a:p>
        </p:txBody>
      </p:sp>
      <p:pic>
        <p:nvPicPr>
          <p:cNvPr id="3" name="Audio 2">
            <a:hlinkClick r:id="" action="ppaction://media"/>
            <a:extLst>
              <a:ext uri="{FF2B5EF4-FFF2-40B4-BE49-F238E27FC236}">
                <a16:creationId xmlns:a16="http://schemas.microsoft.com/office/drawing/2014/main" id="{1943546A-CAEB-8832-C92F-7A2807D2043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7500" t="-55469" r="-137500" b="-55469"/>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109689694"/>
      </p:ext>
    </p:extLst>
  </p:cSld>
  <p:clrMapOvr>
    <a:masterClrMapping/>
  </p:clrMapOvr>
  <mc:AlternateContent xmlns:mc="http://schemas.openxmlformats.org/markup-compatibility/2006">
    <mc:Choice xmlns:p14="http://schemas.microsoft.com/office/powerpoint/2010/main" Requires="p14">
      <p:transition spd="slow" p14:dur="2000" advTm="46660"/>
    </mc:Choice>
    <mc:Fallback>
      <p:transition spd="slow" advTm="466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6E524F5-8F9B-4E83-ABD8-EF3E90295E3F}">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C51428B3-1E7D-46FF-9992-03AB3B060A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1B7C02EB-927C-42F0-8F53-96588001544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1234</Words>
  <Application>Microsoft Office PowerPoint</Application>
  <PresentationFormat>On-screen Show (16:9)</PresentationFormat>
  <Paragraphs>88</Paragraphs>
  <Slides>10</Slides>
  <Notes>8</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Nunito</vt:lpstr>
      <vt:lpstr>Wingdings</vt:lpstr>
      <vt:lpstr>Office Theme</vt:lpstr>
      <vt:lpstr> CS 470 Project Two Conference Presentation: Cloud Development</vt:lpstr>
      <vt:lpstr>Overview</vt:lpstr>
      <vt:lpstr>Containerization</vt:lpstr>
      <vt:lpstr>Orchestration</vt:lpstr>
      <vt:lpstr>The Serverless Cloud</vt:lpstr>
      <vt:lpstr>The Serverless Cloud</vt:lpstr>
      <vt:lpstr>The Serverless Cloud</vt:lpstr>
      <vt:lpstr>Cloud-Based  Development Principles</vt:lpstr>
      <vt:lpstr>Securing Your Cloud App</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470 Project Two Presentation Template</dc:title>
  <dc:creator/>
  <cp:lastModifiedBy/>
  <cp:revision>1</cp:revision>
  <dcterms:created xsi:type="dcterms:W3CDTF">2017-08-01T15:40:51Z</dcterms:created>
  <dcterms:modified xsi:type="dcterms:W3CDTF">2023-10-12T03:05:04Z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0x01010019267F6D1A260A4394C18F5AF72445EA</vt:lpwstr>
  </property>
</Properties>
</file>